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70" r:id="rId4"/>
    <p:sldId id="271" r:id="rId5"/>
    <p:sldId id="338" r:id="rId6"/>
    <p:sldId id="339" r:id="rId7"/>
    <p:sldId id="340" r:id="rId8"/>
    <p:sldId id="341" r:id="rId9"/>
    <p:sldId id="257" r:id="rId10"/>
    <p:sldId id="261" r:id="rId11"/>
    <p:sldId id="262" r:id="rId12"/>
    <p:sldId id="304" r:id="rId13"/>
    <p:sldId id="325" r:id="rId14"/>
    <p:sldId id="332" r:id="rId15"/>
    <p:sldId id="326" r:id="rId16"/>
    <p:sldId id="342" r:id="rId17"/>
    <p:sldId id="335" r:id="rId18"/>
    <p:sldId id="309" r:id="rId19"/>
    <p:sldId id="343" r:id="rId20"/>
    <p:sldId id="272" r:id="rId21"/>
    <p:sldId id="307" r:id="rId22"/>
    <p:sldId id="344" r:id="rId23"/>
    <p:sldId id="347" r:id="rId24"/>
    <p:sldId id="345" r:id="rId25"/>
    <p:sldId id="329" r:id="rId26"/>
    <p:sldId id="279" r:id="rId27"/>
    <p:sldId id="310" r:id="rId28"/>
    <p:sldId id="337" r:id="rId29"/>
    <p:sldId id="286" r:id="rId30"/>
    <p:sldId id="313" r:id="rId31"/>
    <p:sldId id="315" r:id="rId32"/>
    <p:sldId id="316" r:id="rId33"/>
    <p:sldId id="282" r:id="rId34"/>
    <p:sldId id="320" r:id="rId35"/>
    <p:sldId id="292" r:id="rId36"/>
    <p:sldId id="346" r:id="rId37"/>
    <p:sldId id="319" r:id="rId38"/>
    <p:sldId id="29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4" autoAdjust="0"/>
    <p:restoredTop sz="94660"/>
  </p:normalViewPr>
  <p:slideViewPr>
    <p:cSldViewPr>
      <p:cViewPr varScale="1">
        <p:scale>
          <a:sx n="73" d="100"/>
          <a:sy n="73" d="100"/>
        </p:scale>
        <p:origin x="12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7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2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6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4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7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8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2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5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3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10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4983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72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76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4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05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0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E6DC6-4143-44E0-AD28-423CDACD3745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54067-02C2-4009-9B28-7277C7DF2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36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Garrett  Women Shape Baltimore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657600"/>
            <a:ext cx="5114779" cy="1101248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Two Women : Two Paths to Influence </a:t>
            </a:r>
          </a:p>
          <a:p>
            <a:endParaRPr lang="en-US" sz="6400" dirty="0"/>
          </a:p>
          <a:p>
            <a:r>
              <a:rPr lang="en-US" sz="6400" dirty="0"/>
              <a:t>Dr. Bernadette Flynn Low</a:t>
            </a:r>
          </a:p>
          <a:p>
            <a:r>
              <a:rPr lang="en-US" sz="6400" dirty="0"/>
              <a:t>Professor Emeritus </a:t>
            </a:r>
          </a:p>
          <a:p>
            <a:r>
              <a:rPr lang="en-US" sz="6400" dirty="0"/>
              <a:t>Community College of Baltimore County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Both Reflect the Gilded Age</a:t>
            </a:r>
          </a:p>
        </p:txBody>
      </p:sp>
      <p:pic>
        <p:nvPicPr>
          <p:cNvPr id="9" name="Content Placeholder 8" descr="05_cover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291513" y="3073400"/>
            <a:ext cx="2787487" cy="2717800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47500" lnSpcReduction="20000"/>
          </a:bodyPr>
          <a:lstStyle/>
          <a:p>
            <a:endParaRPr lang="en-US" dirty="0"/>
          </a:p>
          <a:p>
            <a:r>
              <a:rPr lang="en-US" dirty="0"/>
              <a:t>Age of beautiful homes</a:t>
            </a:r>
          </a:p>
          <a:p>
            <a:r>
              <a:rPr lang="en-US" dirty="0"/>
              <a:t> Age of “conspicuous consumption” –characterized  by </a:t>
            </a:r>
            <a:r>
              <a:rPr lang="en-US" dirty="0" err="1"/>
              <a:t>Thorstein</a:t>
            </a:r>
            <a:r>
              <a:rPr lang="en-US" dirty="0"/>
              <a:t>  Veblen</a:t>
            </a:r>
          </a:p>
          <a:p>
            <a:r>
              <a:rPr lang="en-US" dirty="0"/>
              <a:t>Age of philanthropists and civic improvement of society </a:t>
            </a:r>
          </a:p>
          <a:p>
            <a:r>
              <a:rPr lang="en-US" dirty="0"/>
              <a:t>Age of creating sites of beauty and culture --museums, symphony halls, art collections</a:t>
            </a:r>
          </a:p>
          <a:p>
            <a:r>
              <a:rPr lang="en-US" dirty="0"/>
              <a:t>Age of women’s activism and desire for education</a:t>
            </a:r>
          </a:p>
          <a:p>
            <a:r>
              <a:rPr lang="en-US" dirty="0"/>
              <a:t>Age of assisting the afflicted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Two Women who Shaped Baltimore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2800" dirty="0"/>
              <a:t>Mary Frick Garrett Jacobs and Mary Elizabeth Garrett:</a:t>
            </a:r>
          </a:p>
          <a:p>
            <a:pPr algn="ctr">
              <a:buNone/>
            </a:pPr>
            <a:r>
              <a:rPr lang="en-US" sz="2800" dirty="0"/>
              <a:t>Their Similarities </a:t>
            </a:r>
          </a:p>
          <a:p>
            <a:endParaRPr lang="en-US" dirty="0"/>
          </a:p>
          <a:p>
            <a:r>
              <a:rPr lang="en-US" dirty="0"/>
              <a:t>Both part of the famous Garrett family</a:t>
            </a:r>
          </a:p>
          <a:p>
            <a:r>
              <a:rPr lang="en-US" dirty="0"/>
              <a:t>Both come from wealthy Baltimore families</a:t>
            </a:r>
          </a:p>
          <a:p>
            <a:r>
              <a:rPr lang="en-US" dirty="0"/>
              <a:t>Both cognizant of their social role</a:t>
            </a:r>
          </a:p>
          <a:p>
            <a:r>
              <a:rPr lang="en-US" dirty="0"/>
              <a:t>Both seek to attain social influence</a:t>
            </a:r>
          </a:p>
          <a:p>
            <a:r>
              <a:rPr lang="en-US" dirty="0"/>
              <a:t>Both sensitive to the social roles of women</a:t>
            </a:r>
          </a:p>
          <a:p>
            <a:r>
              <a:rPr lang="en-US" dirty="0"/>
              <a:t>Both shape the city and culture of Baltimore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Different Backgrounds and</a:t>
            </a:r>
            <a:br>
              <a:rPr lang="en-US" dirty="0"/>
            </a:br>
            <a:r>
              <a:rPr lang="en-US" dirty="0"/>
              <a:t>different Gilded Age 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Mary Sloan Frick comes from established family</a:t>
            </a:r>
          </a:p>
          <a:p>
            <a:r>
              <a:rPr lang="en-US" dirty="0"/>
              <a:t>Mary Elizabeth comes from new wealth</a:t>
            </a:r>
          </a:p>
          <a:p>
            <a:r>
              <a:rPr lang="en-US" dirty="0"/>
              <a:t>Mary Sloan Frick values Victorian ideas--traditional behavior </a:t>
            </a:r>
          </a:p>
          <a:p>
            <a:r>
              <a:rPr lang="en-US" dirty="0"/>
              <a:t>Mary Elizabeth values “modern” ideas—education and equality for women</a:t>
            </a:r>
          </a:p>
          <a:p>
            <a:r>
              <a:rPr lang="en-US" dirty="0"/>
              <a:t>Mary Frick embraces traditional roles for women</a:t>
            </a:r>
          </a:p>
          <a:p>
            <a:r>
              <a:rPr lang="en-US" dirty="0"/>
              <a:t>Mary Elizabeth seeks new roles for women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Education of Mary Frick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Experienced traditional role of women</a:t>
            </a:r>
          </a:p>
          <a:p>
            <a:r>
              <a:rPr lang="en-US" dirty="0"/>
              <a:t>Appreciated Victorian family values</a:t>
            </a:r>
          </a:p>
          <a:p>
            <a:r>
              <a:rPr lang="en-US" dirty="0"/>
              <a:t>Studied with a Governess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1421582"/>
            <a:ext cx="3236539" cy="4114800"/>
          </a:xfrm>
        </p:spPr>
      </p:pic>
    </p:spTree>
    <p:extLst>
      <p:ext uri="{BB962C8B-B14F-4D97-AF65-F5344CB8AC3E}">
        <p14:creationId xmlns:p14="http://schemas.microsoft.com/office/powerpoint/2010/main" val="402485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 Learning Experiences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38400"/>
            <a:ext cx="4259580" cy="23774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Family Background</a:t>
            </a:r>
          </a:p>
          <a:p>
            <a:r>
              <a:rPr lang="en-US" dirty="0"/>
              <a:t>Explorations</a:t>
            </a:r>
          </a:p>
          <a:p>
            <a:r>
              <a:rPr lang="en-US" dirty="0"/>
              <a:t>Social Obligations</a:t>
            </a:r>
          </a:p>
          <a:p>
            <a:r>
              <a:rPr lang="en-US" dirty="0"/>
              <a:t>Purchasing powers and Entitlement</a:t>
            </a:r>
          </a:p>
          <a:p>
            <a:r>
              <a:rPr lang="en-US" dirty="0"/>
              <a:t>Artistic houses</a:t>
            </a:r>
          </a:p>
          <a:p>
            <a:r>
              <a:rPr lang="en-US" dirty="0"/>
              <a:t>Art and Artifacts </a:t>
            </a:r>
          </a:p>
          <a:p>
            <a:r>
              <a:rPr lang="en-US" dirty="0"/>
              <a:t>Needs of the Poor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2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She researched family background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828800"/>
            <a:ext cx="2530544" cy="32004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Knew about famous grandfather General Swan and Uplands</a:t>
            </a:r>
          </a:p>
          <a:p>
            <a:r>
              <a:rPr lang="en-US" dirty="0"/>
              <a:t>Found relative--first governor of Virginia and knighted by King James</a:t>
            </a:r>
          </a:p>
          <a:p>
            <a:r>
              <a:rPr lang="en-US" dirty="0"/>
              <a:t>Worked to found Colonial Dames of America</a:t>
            </a:r>
          </a:p>
        </p:txBody>
      </p:sp>
    </p:spTree>
    <p:extLst>
      <p:ext uri="{BB962C8B-B14F-4D97-AF65-F5344CB8AC3E}">
        <p14:creationId xmlns:p14="http://schemas.microsoft.com/office/powerpoint/2010/main" val="3900230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 learned from Travel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56060" y="2286000"/>
            <a:ext cx="7429499" cy="3541714"/>
          </a:xfrm>
        </p:spPr>
        <p:txBody>
          <a:bodyPr/>
          <a:lstStyle/>
          <a:p>
            <a:r>
              <a:rPr lang="en-US" dirty="0"/>
              <a:t>Abroad</a:t>
            </a:r>
          </a:p>
          <a:p>
            <a:r>
              <a:rPr lang="en-US" dirty="0"/>
              <a:t>New York </a:t>
            </a:r>
          </a:p>
          <a:p>
            <a:r>
              <a:rPr lang="en-US" dirty="0"/>
              <a:t>Newport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16226"/>
            <a:ext cx="3874993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16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Mary Frick Garrett Jacobs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62" y="2249488"/>
            <a:ext cx="2448188" cy="35417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leadership</a:t>
            </a:r>
          </a:p>
          <a:p>
            <a:r>
              <a:rPr lang="en-US" dirty="0"/>
              <a:t>Artistic houses</a:t>
            </a:r>
          </a:p>
          <a:p>
            <a:r>
              <a:rPr lang="en-US" dirty="0"/>
              <a:t>Philanthropist</a:t>
            </a:r>
          </a:p>
          <a:p>
            <a:r>
              <a:rPr lang="en-US" dirty="0"/>
              <a:t>Collector of art </a:t>
            </a:r>
          </a:p>
          <a:p>
            <a:r>
              <a:rPr lang="en-US" sz="1100" dirty="0"/>
              <a:t>Photos of Mary Frick Garrett Jacobs and house used with permission of Engineering Society of Baltimore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She Envisions a Grand Place, an “Artistic House” 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Placeholder 6" descr="outsidemansio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5011" r="25011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She and her husband receive Mt. Vernon row house as gift from John Work Garrett</a:t>
            </a:r>
          </a:p>
          <a:p>
            <a:r>
              <a:rPr lang="en-US" dirty="0"/>
              <a:t>They engage Stanford White </a:t>
            </a:r>
          </a:p>
          <a:p>
            <a:r>
              <a:rPr lang="en-US" dirty="0"/>
              <a:t>They incorporate adjoining row house</a:t>
            </a:r>
          </a:p>
          <a:p>
            <a:r>
              <a:rPr lang="en-US" dirty="0"/>
              <a:t>They refashion the place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They Create Most Beautiful Urban Mansion in Baltimore</a:t>
            </a:r>
          </a:p>
        </p:txBody>
      </p:sp>
      <p:pic>
        <p:nvPicPr>
          <p:cNvPr id="5" name="Picture Placeholder 4" descr="entry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82" r="16682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 creation of an “Artistic House” </a:t>
            </a:r>
          </a:p>
          <a:p>
            <a:r>
              <a:rPr lang="en-US" dirty="0"/>
              <a:t>Creation reflects her ideas and skill of Stanford White</a:t>
            </a:r>
          </a:p>
          <a:p>
            <a:r>
              <a:rPr lang="en-US" dirty="0"/>
              <a:t>She and husbands  contribute to beauty and culture of the city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Stanford White and Herter Brothers create the Staircase, a Work of Art </a:t>
            </a:r>
          </a:p>
        </p:txBody>
      </p:sp>
      <p:pic>
        <p:nvPicPr>
          <p:cNvPr id="7" name="Content Placeholder 6" descr="Spiral Stairs Ang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3366" y="2249488"/>
            <a:ext cx="5314093" cy="354171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She and Her Husband Attend to the Neighborhood too</a:t>
            </a:r>
          </a:p>
        </p:txBody>
      </p:sp>
      <p:pic>
        <p:nvPicPr>
          <p:cNvPr id="8" name="Picture Placeholder 7" descr="outsidewithfountai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6313" r="26313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Engage Fredrick Olmsted to design Squares around Washington Monument</a:t>
            </a:r>
          </a:p>
          <a:p>
            <a:r>
              <a:rPr lang="en-US" dirty="0"/>
              <a:t>Adds fountain copied from Champs de </a:t>
            </a:r>
            <a:r>
              <a:rPr lang="en-US" dirty="0" err="1"/>
              <a:t>Elysee</a:t>
            </a:r>
            <a:endParaRPr lang="en-US" dirty="0"/>
          </a:p>
          <a:p>
            <a:r>
              <a:rPr lang="en-US" dirty="0"/>
              <a:t>Commission W.W. Story creator of George Peabody sculpture in London to copy it and place in  front of Peabody Library</a:t>
            </a:r>
          </a:p>
          <a:p>
            <a:r>
              <a:rPr lang="en-US" dirty="0"/>
              <a:t>Begin collection of fine art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They (she) Collect Art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Rubens</a:t>
            </a:r>
          </a:p>
          <a:p>
            <a:r>
              <a:rPr lang="en-US" dirty="0"/>
              <a:t>Rembrandt van </a:t>
            </a:r>
            <a:r>
              <a:rPr lang="en-US" dirty="0" err="1"/>
              <a:t>Rijm</a:t>
            </a:r>
            <a:r>
              <a:rPr lang="en-US" dirty="0"/>
              <a:t>: Titus the Son of the Artist</a:t>
            </a:r>
          </a:p>
          <a:p>
            <a:r>
              <a:rPr lang="en-US" dirty="0"/>
              <a:t>Franz Hals: </a:t>
            </a:r>
            <a:r>
              <a:rPr lang="en-US" dirty="0" err="1"/>
              <a:t>Dorthea</a:t>
            </a:r>
            <a:r>
              <a:rPr lang="en-US" dirty="0"/>
              <a:t> Beck, Wife of Joseph Caymans</a:t>
            </a:r>
          </a:p>
          <a:p>
            <a:r>
              <a:rPr lang="en-US" dirty="0"/>
              <a:t>Jean </a:t>
            </a:r>
            <a:r>
              <a:rPr lang="en-US" dirty="0" err="1"/>
              <a:t>Honre</a:t>
            </a:r>
            <a:r>
              <a:rPr lang="en-US" dirty="0"/>
              <a:t> Fragonard :The Rest on the Flight into Egypt</a:t>
            </a:r>
          </a:p>
          <a:p>
            <a:r>
              <a:rPr lang="en-US" dirty="0"/>
              <a:t>Jean Baptiste Simeon </a:t>
            </a:r>
            <a:r>
              <a:rPr lang="en-US" dirty="0" err="1"/>
              <a:t>Chardin</a:t>
            </a:r>
            <a:r>
              <a:rPr lang="en-US" dirty="0"/>
              <a:t>: The Game of Knucklebones</a:t>
            </a:r>
          </a:p>
          <a:p>
            <a:r>
              <a:rPr lang="en-US" dirty="0"/>
              <a:t>Sandro Botticelli : Madonna Adoring the Child with Five Angels</a:t>
            </a:r>
          </a:p>
          <a:p>
            <a:r>
              <a:rPr lang="en-US" dirty="0"/>
              <a:t>Louise Elizabeth  Vigee-Lebrun: Princess Anna </a:t>
            </a:r>
            <a:r>
              <a:rPr lang="en-US" dirty="0" err="1"/>
              <a:t>Alexandrova</a:t>
            </a:r>
            <a:r>
              <a:rPr lang="en-US" dirty="0"/>
              <a:t> </a:t>
            </a:r>
            <a:r>
              <a:rPr lang="en-US" dirty="0" err="1"/>
              <a:t>Galitz</a:t>
            </a:r>
            <a:r>
              <a:rPr lang="en-US" dirty="0"/>
              <a:t> 1707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29543"/>
            <a:ext cx="3791408" cy="4572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 acts As a Caretaker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Husband has a nervous breakdown</a:t>
            </a:r>
          </a:p>
        </p:txBody>
      </p:sp>
      <p:pic>
        <p:nvPicPr>
          <p:cNvPr id="10" name="Content Placeholder 9" descr="RobertGarrettII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551397" y="3073400"/>
            <a:ext cx="2267718" cy="271780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Helps: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Dr. Henry Barton Jacobs becomes his live-in physician</a:t>
            </a:r>
          </a:p>
          <a:p>
            <a:r>
              <a:rPr lang="en-US" dirty="0"/>
              <a:t>Inspired by hospital for poor in London, she creates hospital in his honor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Creates Robert Garrett Surgical Hospital for Children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Hospital on Cary Street: She funds everything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She creates nurse training programs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138264"/>
            <a:ext cx="3656013" cy="258807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3" y="3581837"/>
            <a:ext cx="3659187" cy="1700925"/>
          </a:xfrm>
        </p:spPr>
      </p:pic>
    </p:spTree>
    <p:extLst>
      <p:ext uri="{BB962C8B-B14F-4D97-AF65-F5344CB8AC3E}">
        <p14:creationId xmlns:p14="http://schemas.microsoft.com/office/powerpoint/2010/main" val="785546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Mary Frick Garrett marries Dr Henry Barton Jacobs</a:t>
            </a:r>
          </a:p>
        </p:txBody>
      </p:sp>
      <p:pic>
        <p:nvPicPr>
          <p:cNvPr id="7" name="Content Placeholder 6" descr="dr.jacob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60835" y="3073400"/>
            <a:ext cx="1848843" cy="27178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They resume renovations and buy another row house </a:t>
            </a:r>
          </a:p>
          <a:p>
            <a:r>
              <a:rPr lang="en-US" dirty="0"/>
              <a:t>John Russell Pope designs additions</a:t>
            </a:r>
          </a:p>
          <a:p>
            <a:r>
              <a:rPr lang="en-US" dirty="0"/>
              <a:t>She focuses on art collection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048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John Russell Pope executes their vision: A grand dining room</a:t>
            </a:r>
          </a:p>
        </p:txBody>
      </p:sp>
      <p:pic>
        <p:nvPicPr>
          <p:cNvPr id="12" name="Content Placeholder 11" descr="Dining Room - 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643" y="2249488"/>
            <a:ext cx="4173539" cy="354171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They add a Ballroom-theater-Art Gallery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/>
              <a:t>rosa</a:t>
            </a:r>
            <a:r>
              <a:rPr lang="en-US" dirty="0"/>
              <a:t> </a:t>
            </a:r>
            <a:r>
              <a:rPr lang="en-US" dirty="0" err="1"/>
              <a:t>Ponsell</a:t>
            </a:r>
            <a:r>
              <a:rPr lang="en-US" dirty="0"/>
              <a:t> Performs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03" y="2249488"/>
            <a:ext cx="2489420" cy="3541712"/>
          </a:xfrm>
        </p:spPr>
      </p:pic>
    </p:spTree>
    <p:extLst>
      <p:ext uri="{BB962C8B-B14F-4D97-AF65-F5344CB8AC3E}">
        <p14:creationId xmlns:p14="http://schemas.microsoft.com/office/powerpoint/2010/main" val="2484746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She Epitomizes social role of Gilded Age Woman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r>
              <a:rPr lang="en-US" sz="8000" dirty="0"/>
              <a:t>Creates domestic beauty</a:t>
            </a:r>
          </a:p>
          <a:p>
            <a:r>
              <a:rPr lang="en-US" sz="8000" dirty="0"/>
              <a:t>Organizes Colonial Dames of America</a:t>
            </a:r>
          </a:p>
          <a:p>
            <a:r>
              <a:rPr lang="en-US" sz="8000" dirty="0"/>
              <a:t>Organizes Baltimore Assembly and debutante ball</a:t>
            </a:r>
          </a:p>
          <a:p>
            <a:r>
              <a:rPr lang="en-US" sz="8000" dirty="0"/>
              <a:t>Starts Baltimore’s famous Flower Mart</a:t>
            </a:r>
          </a:p>
          <a:p>
            <a:r>
              <a:rPr lang="en-US" sz="8000" dirty="0"/>
              <a:t>Gives annual Christmas parties for city newsboys</a:t>
            </a:r>
          </a:p>
          <a:p>
            <a:r>
              <a:rPr lang="en-US" sz="8000" dirty="0"/>
              <a:t>Kind to staff-- funds burial and grave marker for former housekeeper, Mrs. Dorsey</a:t>
            </a:r>
          </a:p>
          <a:p>
            <a:r>
              <a:rPr lang="en-US" sz="8000" dirty="0"/>
              <a:t>Lives the life of the super wealthy</a:t>
            </a:r>
          </a:p>
          <a:p>
            <a:endParaRPr lang="en-US" sz="8000" dirty="0"/>
          </a:p>
          <a:p>
            <a:endParaRPr lang="en-US" sz="8000" dirty="0"/>
          </a:p>
          <a:p>
            <a:endParaRPr lang="en-US" sz="6400" dirty="0"/>
          </a:p>
          <a:p>
            <a:pPr>
              <a:buNone/>
            </a:pPr>
            <a:endParaRPr lang="en-US" sz="3800" dirty="0"/>
          </a:p>
          <a:p>
            <a:pPr>
              <a:buNone/>
            </a:pPr>
            <a:r>
              <a:rPr lang="en-US" sz="3800" dirty="0"/>
              <a:t> 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55" y="2667000"/>
            <a:ext cx="3123642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Mrs. Henry Barton Jacobs creates space and leaves art to Baltimore Museum of Art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05" y="2249488"/>
            <a:ext cx="4493216" cy="354171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Leaves Uplands home to Episcopal Church for “lonely church women” </a:t>
            </a:r>
            <a:r>
              <a:rPr lang="en-US" sz="1000" dirty="0"/>
              <a:t>painting by Jean </a:t>
            </a:r>
            <a:r>
              <a:rPr lang="en-US" sz="1000" dirty="0" err="1"/>
              <a:t>Honre</a:t>
            </a:r>
            <a:r>
              <a:rPr lang="en-US" sz="1000" dirty="0"/>
              <a:t> </a:t>
            </a:r>
            <a:r>
              <a:rPr lang="en-US" sz="1000" dirty="0" err="1"/>
              <a:t>Fragonart</a:t>
            </a:r>
            <a:r>
              <a:rPr lang="en-US" sz="1000" dirty="0"/>
              <a:t>)</a:t>
            </a:r>
            <a:br>
              <a:rPr lang="en-US" sz="1000" dirty="0"/>
            </a:br>
            <a:endParaRPr lang="en-US" sz="1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97088"/>
            <a:ext cx="5605086" cy="3931920"/>
          </a:xfrm>
        </p:spPr>
      </p:pic>
    </p:spTree>
    <p:extLst>
      <p:ext uri="{BB962C8B-B14F-4D97-AF65-F5344CB8AC3E}">
        <p14:creationId xmlns:p14="http://schemas.microsoft.com/office/powerpoint/2010/main" val="29211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Elizabeth Garrett has a Different style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36" y="2514600"/>
            <a:ext cx="4308345" cy="2926080"/>
          </a:xfrm>
        </p:spPr>
      </p:pic>
    </p:spTree>
    <p:extLst>
      <p:ext uri="{BB962C8B-B14F-4D97-AF65-F5344CB8AC3E}">
        <p14:creationId xmlns:p14="http://schemas.microsoft.com/office/powerpoint/2010/main" val="1333779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Elizabeth experiences different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She attends Miss </a:t>
            </a:r>
            <a:r>
              <a:rPr lang="en-US" dirty="0" err="1"/>
              <a:t>Kummar’s</a:t>
            </a:r>
            <a:r>
              <a:rPr lang="en-US" dirty="0"/>
              <a:t> school in Mt. Vernon</a:t>
            </a:r>
          </a:p>
          <a:p>
            <a:r>
              <a:rPr lang="en-US" dirty="0"/>
              <a:t>She develops close female friendships</a:t>
            </a:r>
          </a:p>
          <a:p>
            <a:r>
              <a:rPr lang="en-US" dirty="0"/>
              <a:t>She learns from travelling with her father</a:t>
            </a:r>
          </a:p>
          <a:p>
            <a:r>
              <a:rPr lang="en-US" dirty="0"/>
              <a:t>She longs for traditional, higher education </a:t>
            </a:r>
          </a:p>
        </p:txBody>
      </p:sp>
    </p:spTree>
    <p:extLst>
      <p:ext uri="{BB962C8B-B14F-4D97-AF65-F5344CB8AC3E}">
        <p14:creationId xmlns:p14="http://schemas.microsoft.com/office/powerpoint/2010/main" val="1391954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Learning Experiences:</a:t>
            </a:r>
            <a:br>
              <a:rPr lang="en-US" dirty="0"/>
            </a:br>
            <a:r>
              <a:rPr lang="en-US" dirty="0"/>
              <a:t> She and Four Friends Create the Friday Night Club</a:t>
            </a:r>
          </a:p>
        </p:txBody>
      </p:sp>
      <p:pic>
        <p:nvPicPr>
          <p:cNvPr id="5" name="Content Placeholder 4" descr="MCTEarly15ENDtweak_web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77611" y="2249488"/>
            <a:ext cx="2615291" cy="35417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Five Friends constitute the “Friday Night Club”</a:t>
            </a:r>
          </a:p>
          <a:p>
            <a:pPr>
              <a:buNone/>
            </a:pPr>
            <a:r>
              <a:rPr lang="en-US" dirty="0"/>
              <a:t>They talk about ideas as well as hopes and dreams. </a:t>
            </a:r>
          </a:p>
          <a:p>
            <a:pPr>
              <a:buNone/>
            </a:pPr>
            <a:r>
              <a:rPr lang="en-US" dirty="0"/>
              <a:t>They include along with Mary Elizabeth</a:t>
            </a:r>
          </a:p>
          <a:p>
            <a:r>
              <a:rPr lang="en-US" dirty="0"/>
              <a:t>M. Carey Thomas</a:t>
            </a:r>
          </a:p>
          <a:p>
            <a:r>
              <a:rPr lang="en-US" dirty="0"/>
              <a:t>Mamie Gwinn</a:t>
            </a:r>
          </a:p>
          <a:p>
            <a:r>
              <a:rPr lang="en-US" dirty="0"/>
              <a:t>Elizabeth King</a:t>
            </a:r>
          </a:p>
          <a:p>
            <a:r>
              <a:rPr lang="en-US" dirty="0"/>
              <a:t>Julia 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Her father Influences her</a:t>
            </a:r>
          </a:p>
        </p:txBody>
      </p:sp>
      <p:pic>
        <p:nvPicPr>
          <p:cNvPr id="5" name="Content Placeholder 4" descr="johnworkgarrett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69130" y="2249488"/>
            <a:ext cx="2632253" cy="35417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Denied her a formal education</a:t>
            </a:r>
          </a:p>
          <a:p>
            <a:r>
              <a:rPr lang="en-US" dirty="0"/>
              <a:t>Discouraged her suitors</a:t>
            </a:r>
          </a:p>
          <a:p>
            <a:r>
              <a:rPr lang="en-US" dirty="0"/>
              <a:t>Engaged her assistance in his work</a:t>
            </a:r>
          </a:p>
          <a:p>
            <a:r>
              <a:rPr lang="en-US" dirty="0"/>
              <a:t>Demonstrated how to be politically effective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Mary Elizabeth Garrett focuses on education and women</a:t>
            </a:r>
          </a:p>
        </p:txBody>
      </p:sp>
      <p:pic>
        <p:nvPicPr>
          <p:cNvPr id="8" name="Content Placeholder 7" descr="megarretatdestb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68032" y="2249488"/>
            <a:ext cx="2834449" cy="3541712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adapts to what she can do.</a:t>
            </a:r>
          </a:p>
          <a:p>
            <a:r>
              <a:rPr lang="en-US" dirty="0"/>
              <a:t>She learns from her father.</a:t>
            </a:r>
          </a:p>
          <a:p>
            <a:r>
              <a:rPr lang="en-US" dirty="0"/>
              <a:t>She wants to make education available to women.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Mary Elizabeth Garrett sees need for equal education for women</a:t>
            </a:r>
          </a:p>
        </p:txBody>
      </p:sp>
      <p:pic>
        <p:nvPicPr>
          <p:cNvPr id="6" name="Picture 5" descr="a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362200"/>
            <a:ext cx="5486400" cy="35623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funds Baltimore College Prep School for Girls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Five Friends discuss how to educate a woman and plan Bryn </a:t>
            </a:r>
            <a:r>
              <a:rPr lang="en-US" dirty="0" err="1"/>
              <a:t>Mawr</a:t>
            </a:r>
            <a:r>
              <a:rPr lang="en-US" dirty="0"/>
              <a:t> College Preparatory School for girls in Baltimore.</a:t>
            </a:r>
          </a:p>
          <a:p>
            <a:r>
              <a:rPr lang="en-US" dirty="0"/>
              <a:t>They hope to create a gateway to Bryn </a:t>
            </a:r>
            <a:r>
              <a:rPr lang="en-US" dirty="0" err="1"/>
              <a:t>Mawr</a:t>
            </a:r>
            <a:r>
              <a:rPr lang="en-US" dirty="0"/>
              <a:t> College and supports M. Carey Thomas at Bryn </a:t>
            </a:r>
            <a:r>
              <a:rPr lang="en-US" dirty="0" err="1"/>
              <a:t>Mawr</a:t>
            </a:r>
            <a:r>
              <a:rPr lang="en-US" dirty="0"/>
              <a:t> in PA</a:t>
            </a:r>
          </a:p>
          <a:p>
            <a:r>
              <a:rPr lang="en-US" dirty="0"/>
              <a:t>They develop modern curriculum</a:t>
            </a:r>
          </a:p>
          <a:p>
            <a:r>
              <a:rPr lang="en-US" dirty="0"/>
              <a:t>She contributes money for state-of-the art facility and supervises all the building </a:t>
            </a:r>
          </a:p>
          <a:p>
            <a:r>
              <a:rPr lang="en-US" dirty="0"/>
              <a:t>She contributes art work to make it a place of culture and beauty as well as learning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755280"/>
            <a:ext cx="3656013" cy="2530127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School Emphasizes physical Education</a:t>
            </a:r>
          </a:p>
        </p:txBody>
      </p:sp>
      <p:pic>
        <p:nvPicPr>
          <p:cNvPr id="4" name="Content Placeholder 3" descr="girls in gymn b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1853" y="2249488"/>
            <a:ext cx="4457120" cy="3541712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Successful school Emphasizes Classics; engages scholar--</a:t>
            </a:r>
            <a:br>
              <a:rPr lang="en-US" dirty="0"/>
            </a:br>
            <a:r>
              <a:rPr lang="en-US" dirty="0"/>
              <a:t>Edith Hamilton-- first Head</a:t>
            </a:r>
          </a:p>
        </p:txBody>
      </p:sp>
      <p:pic>
        <p:nvPicPr>
          <p:cNvPr id="7" name="Content Placeholder 6" descr="edithhamiltonbrynmawrheadmistr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2209800"/>
            <a:ext cx="2566235" cy="347472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Mary Elizabeth seizes  opportunity to provide education for women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 descr="johnshopkin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447800" y="2590800"/>
            <a:ext cx="2602689" cy="3474720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Johns Hopkins ran out of money before completing medical school.</a:t>
            </a:r>
          </a:p>
          <a:p>
            <a:r>
              <a:rPr lang="en-US" dirty="0"/>
              <a:t>Sees opportunity to help start medical school</a:t>
            </a:r>
          </a:p>
          <a:p>
            <a:r>
              <a:rPr lang="en-US" dirty="0"/>
              <a:t>She and friends raise the funds </a:t>
            </a:r>
          </a:p>
          <a:p>
            <a:r>
              <a:rPr lang="en-US" dirty="0"/>
              <a:t>She contributes what is needed herself</a:t>
            </a:r>
          </a:p>
          <a:p>
            <a:r>
              <a:rPr lang="en-US" dirty="0"/>
              <a:t>Insists that women be admitted</a:t>
            </a:r>
          </a:p>
          <a:p>
            <a:r>
              <a:rPr lang="en-US" dirty="0"/>
              <a:t>Insets on highest academic standards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/>
            </a:br>
            <a:r>
              <a:rPr lang="en-US" sz="2200" dirty="0"/>
              <a:t>Her Last Gift to Johns Hopkins: John Singer Sargent Portrait of Drs. Welch, Halsted, Kelly, Osler</a:t>
            </a:r>
            <a:br>
              <a:rPr lang="en-US" sz="22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bestofdocto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597" y="1600200"/>
            <a:ext cx="4131262" cy="493776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Their Gift of Appreciation: </a:t>
            </a:r>
            <a:br>
              <a:rPr lang="en-US" dirty="0"/>
            </a:br>
            <a:r>
              <a:rPr lang="en-US" dirty="0"/>
              <a:t>Her Portrait by John Singer Sargent</a:t>
            </a:r>
          </a:p>
        </p:txBody>
      </p:sp>
      <p:pic>
        <p:nvPicPr>
          <p:cNvPr id="4" name="Content Placeholder 3" descr="maryelizabethgarrettcopyrightfi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9753" y="2106187"/>
            <a:ext cx="2852927" cy="438912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Mary Elizabeth Supports Women’s Movements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Supports Susan B. Anthony and women’s suffrage </a:t>
            </a:r>
          </a:p>
          <a:p>
            <a:r>
              <a:rPr lang="en-US" dirty="0"/>
              <a:t> Holds fund raisers in Baltimore</a:t>
            </a:r>
          </a:p>
          <a:p>
            <a:r>
              <a:rPr lang="en-US" dirty="0"/>
              <a:t>Last big event for Susan Anthony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222" y="2237263"/>
            <a:ext cx="2785337" cy="356616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too is connected with Baltimore museum of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She leaves home to M. Cary Thomas</a:t>
            </a:r>
          </a:p>
          <a:p>
            <a:r>
              <a:rPr lang="en-US" dirty="0"/>
              <a:t>Thomas makes it available as first Baltimore Museum of Art before the John Russell Pope building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723" y="2249488"/>
            <a:ext cx="2338866" cy="3541712"/>
          </a:xfrm>
        </p:spPr>
      </p:pic>
    </p:spTree>
    <p:extLst>
      <p:ext uri="{BB962C8B-B14F-4D97-AF65-F5344CB8AC3E}">
        <p14:creationId xmlns:p14="http://schemas.microsoft.com/office/powerpoint/2010/main" val="39558325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Legacy of Two Women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b="1" dirty="0"/>
              <a:t>Mary Frick Garrett Jacobs</a:t>
            </a:r>
          </a:p>
          <a:p>
            <a:r>
              <a:rPr lang="en-US" dirty="0"/>
              <a:t>Creates mansion which becomes Baltimore treasure of beauty and art</a:t>
            </a:r>
          </a:p>
          <a:p>
            <a:r>
              <a:rPr lang="en-US" dirty="0"/>
              <a:t>Creates and supports for fifty years the Robert Garrett Surgical Hospital for children with summer space in Mt. Airy.</a:t>
            </a:r>
          </a:p>
          <a:p>
            <a:r>
              <a:rPr lang="en-US" dirty="0"/>
              <a:t>Focuses on providing help and training for working women </a:t>
            </a:r>
          </a:p>
          <a:p>
            <a:r>
              <a:rPr lang="en-US" dirty="0"/>
              <a:t> Gives Uplands home for lonely, needy women</a:t>
            </a:r>
          </a:p>
          <a:p>
            <a:r>
              <a:rPr lang="en-US" dirty="0"/>
              <a:t>Bequeaths art and Mary Jacobs wing to BMA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b="1" dirty="0"/>
              <a:t>Mary Elizabeth Garrett</a:t>
            </a:r>
          </a:p>
          <a:p>
            <a:r>
              <a:rPr lang="en-US" dirty="0"/>
              <a:t>Provides funding for  Johns Hopkins Medical Institute with stipulation of admission of women and highest standards in nation.</a:t>
            </a:r>
          </a:p>
          <a:p>
            <a:r>
              <a:rPr lang="en-US" dirty="0"/>
              <a:t>Creates state-of-art school for young girls in Bryn </a:t>
            </a:r>
            <a:r>
              <a:rPr lang="en-US" dirty="0" err="1"/>
              <a:t>Mawr</a:t>
            </a:r>
            <a:r>
              <a:rPr lang="en-US" dirty="0"/>
              <a:t> Prep and Bryn </a:t>
            </a:r>
            <a:r>
              <a:rPr lang="en-US" dirty="0" err="1"/>
              <a:t>Mawr</a:t>
            </a:r>
            <a:r>
              <a:rPr lang="en-US" dirty="0"/>
              <a:t> College</a:t>
            </a:r>
          </a:p>
          <a:p>
            <a:r>
              <a:rPr lang="en-US" dirty="0"/>
              <a:t>Supports suffrage</a:t>
            </a:r>
          </a:p>
          <a:p>
            <a:r>
              <a:rPr lang="en-US" dirty="0"/>
              <a:t>Leaves legacy of support for advanced education of women</a:t>
            </a:r>
          </a:p>
          <a:p>
            <a:r>
              <a:rPr lang="en-US" dirty="0"/>
              <a:t>Works for education and equality for women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>Two Garrett Women in Baltimore</a:t>
            </a:r>
            <a:br>
              <a:rPr lang="en-US" dirty="0"/>
            </a:br>
            <a:endParaRPr lang="en-US" dirty="0"/>
          </a:p>
        </p:txBody>
      </p:sp>
      <p:pic>
        <p:nvPicPr>
          <p:cNvPr id="12" name="Content Placeholder 11" descr="outsidewithfountai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90800"/>
            <a:ext cx="3521075" cy="2503264"/>
          </a:xfrm>
        </p:spPr>
      </p:pic>
      <p:pic>
        <p:nvPicPr>
          <p:cNvPr id="13" name="Content Placeholder 12" descr="johnshopkin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86400" y="2590800"/>
            <a:ext cx="2602689" cy="347472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1265</TotalTime>
  <Words>1145</Words>
  <Application>Microsoft Office PowerPoint</Application>
  <PresentationFormat>On-screen Show (4:3)</PresentationFormat>
  <Paragraphs>179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Trebuchet MS</vt:lpstr>
      <vt:lpstr>Tw Cen MT</vt:lpstr>
      <vt:lpstr>Circuit</vt:lpstr>
      <vt:lpstr>Garrett  Women Shape Baltimore</vt:lpstr>
      <vt:lpstr> Both Reflect the Gilded Age</vt:lpstr>
      <vt:lpstr>Two Women who Shaped Baltimore</vt:lpstr>
      <vt:lpstr>Different Backgrounds and different Gilded Age visions</vt:lpstr>
      <vt:lpstr>The Education of Mary Frick </vt:lpstr>
      <vt:lpstr>Her Learning Experiences</vt:lpstr>
      <vt:lpstr>She researched family background</vt:lpstr>
      <vt:lpstr>She learned from Travel</vt:lpstr>
      <vt:lpstr>Mary Frick Garrett Jacobs </vt:lpstr>
      <vt:lpstr>She Envisions a Grand Place, an “Artistic House”  </vt:lpstr>
      <vt:lpstr>They Create Most Beautiful Urban Mansion in Baltimore</vt:lpstr>
      <vt:lpstr>Stanford White and Herter Brothers create the Staircase, a Work of Art </vt:lpstr>
      <vt:lpstr>She and Her Husband Attend to the Neighborhood too</vt:lpstr>
      <vt:lpstr>They (she) Collect Art</vt:lpstr>
      <vt:lpstr>She acts As a Caretaker </vt:lpstr>
      <vt:lpstr>She Creates Robert Garrett Surgical Hospital for Children</vt:lpstr>
      <vt:lpstr>Mary Frick Garrett marries Dr Henry Barton Jacobs</vt:lpstr>
      <vt:lpstr>John Russell Pope executes their vision: A grand dining room</vt:lpstr>
      <vt:lpstr>They add a Ballroom-theater-Art Gallery  rosa Ponsell Performs</vt:lpstr>
      <vt:lpstr>She Epitomizes social role of Gilded Age Woman</vt:lpstr>
      <vt:lpstr>Mrs. Henry Barton Jacobs creates space and leaves art to Baltimore Museum of Art</vt:lpstr>
      <vt:lpstr> Leaves Uplands home to Episcopal Church for “lonely church women” painting by Jean Honre Fragonart) </vt:lpstr>
      <vt:lpstr>Mary Elizabeth Garrett has a Different style</vt:lpstr>
      <vt:lpstr>Mary Elizabeth experiences different education</vt:lpstr>
      <vt:lpstr>Learning Experiences:  She and Four Friends Create the Friday Night Club</vt:lpstr>
      <vt:lpstr>Her father Influences her</vt:lpstr>
      <vt:lpstr> Mary Elizabeth Garrett focuses on education and women</vt:lpstr>
      <vt:lpstr>Mary Elizabeth Garrett sees need for equal education for women</vt:lpstr>
      <vt:lpstr>She funds Baltimore College Prep School for Girls</vt:lpstr>
      <vt:lpstr>School Emphasizes physical Education</vt:lpstr>
      <vt:lpstr>Successful school Emphasizes Classics; engages scholar-- Edith Hamilton-- first Head</vt:lpstr>
      <vt:lpstr>Mary Elizabeth seizes  opportunity to provide education for women </vt:lpstr>
      <vt:lpstr>  Her Last Gift to Johns Hopkins: John Singer Sargent Portrait of Drs. Welch, Halsted, Kelly, Osler  </vt:lpstr>
      <vt:lpstr>Their Gift of Appreciation:  Her Portrait by John Singer Sargent</vt:lpstr>
      <vt:lpstr>Mary Elizabeth Supports Women’s Movements</vt:lpstr>
      <vt:lpstr>She too is connected with Baltimore museum of art</vt:lpstr>
      <vt:lpstr>The Legacy of Two Women</vt:lpstr>
      <vt:lpstr> Two Garrett Women in Baltimore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Beautiful Baltimore in the Gilded Age</dc:title>
  <dc:creator>Bernadette</dc:creator>
  <cp:lastModifiedBy>Lisa Keir</cp:lastModifiedBy>
  <cp:revision>160</cp:revision>
  <dcterms:created xsi:type="dcterms:W3CDTF">2012-08-03T12:29:55Z</dcterms:created>
  <dcterms:modified xsi:type="dcterms:W3CDTF">2020-07-12T19:45:20Z</dcterms:modified>
</cp:coreProperties>
</file>